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044" r:id="rId2"/>
    <p:sldId id="1062" r:id="rId3"/>
    <p:sldId id="1060" r:id="rId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63DA6F-744F-4D0E-82F1-656126976320}"/>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6133494-23BC-499D-B425-ED8B60D146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8FCAABFB-7CAE-4B69-AF1C-333058727B43}"/>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7ADCD063-00C0-48C5-B4A1-49E8DFBC865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7D44151-9F77-4D6C-88D7-08895306886F}"/>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232535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5C7F9D-5C01-4470-8C39-1ABC2BDB5BED}"/>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A3FDE8B7-780D-48D0-9B43-554B3BB58DF0}"/>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7D9B5FB-B56D-4663-B10E-A00D069C9252}"/>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5034DBCB-AF34-436A-B7BA-12D90B2629D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B4C0712-2EF6-47ED-9813-D62D1BFDC373}"/>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9393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F5DAA29-B71B-4F17-80CA-9659876D8B5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91458B22-4316-412F-8903-C5996A677CAB}"/>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4C43453-CB18-482A-85A2-97C979B67371}"/>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F4835510-3114-40C0-A84B-770058EB13B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F8E4398-79B3-44D3-86FE-B179B505C145}"/>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4152412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900823-BA12-4B5D-9697-FEB94F95487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69DA3CA-05D4-4DE2-8FC5-21EBECCEF4AF}"/>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3212F95-6AC0-49AE-91F4-740269406C59}"/>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47EEC80C-E798-445B-BDC7-C8FE8EBD792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D39501-8F76-4EA9-A110-C49C7A7050EE}"/>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239062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22F771-6997-4D0E-8E67-52C42B4112F6}"/>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9496786C-E12B-4A7B-BB28-DA2CC4710C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48832502-E739-4504-BC3B-5FD1949726E7}"/>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3EE3CFDA-AE60-4D38-A71B-6C9890BC20A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9ABDEF5-2B34-4855-AE87-CE2F79666C24}"/>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176605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32987D-3762-491A-B32E-BF9600D8BDE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47AC368-15C3-4B2C-9BC9-F83D4667CFD0}"/>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27630752-F680-4B9E-A96A-856C1271FAA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F1BFD2F-6C49-4F5A-AFAB-7D8229B9FFCE}"/>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6" name="Alatunnisteen paikkamerkki 5">
            <a:extLst>
              <a:ext uri="{FF2B5EF4-FFF2-40B4-BE49-F238E27FC236}">
                <a16:creationId xmlns:a16="http://schemas.microsoft.com/office/drawing/2014/main" id="{440D0D2E-8F99-4B2E-8E8D-973EE161625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C326EEC-0FF7-48C7-83F2-628E6A6C84ED}"/>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103758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DD076B-AF04-40F2-A2DD-0C8F5699C6F8}"/>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ACD9B77-BE36-4551-BC35-EE8B17E5F9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5F1FA40-914C-4D1E-A112-4C68DB7E222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33114273-B1E9-4BA6-BBEA-2ABBCF5B90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F3D25760-64A4-45A6-8A44-28B0B2C4564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92ABCAB-0C2E-4829-A6F0-B3F212C5916A}"/>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8" name="Alatunnisteen paikkamerkki 7">
            <a:extLst>
              <a:ext uri="{FF2B5EF4-FFF2-40B4-BE49-F238E27FC236}">
                <a16:creationId xmlns:a16="http://schemas.microsoft.com/office/drawing/2014/main" id="{A5554B8B-B53E-488B-8F5C-337205C437E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64D9596-9649-4E47-8167-E4984BC583C9}"/>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3481550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BF9CEC-A35F-4A31-AF5B-85A3333064D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0DEFC8F-6B49-422E-8A26-DD11E673127C}"/>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4" name="Alatunnisteen paikkamerkki 3">
            <a:extLst>
              <a:ext uri="{FF2B5EF4-FFF2-40B4-BE49-F238E27FC236}">
                <a16:creationId xmlns:a16="http://schemas.microsoft.com/office/drawing/2014/main" id="{876A060D-0CEF-4AEC-8E86-85F80438D58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9C51B9F-47AB-4A27-8D02-FDC77915E851}"/>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361461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463DF40-8CE6-475D-8B29-2F35811A1779}"/>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3" name="Alatunnisteen paikkamerkki 2">
            <a:extLst>
              <a:ext uri="{FF2B5EF4-FFF2-40B4-BE49-F238E27FC236}">
                <a16:creationId xmlns:a16="http://schemas.microsoft.com/office/drawing/2014/main" id="{5BF56F89-F481-4ED4-AE40-798BF72CA5D5}"/>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985724EB-DCE9-4FB1-A316-8A0D2A831844}"/>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407271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363441-25D7-4557-AE68-7751E02E6537}"/>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84F158D-41A8-4BCB-93CE-9979416CE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0FB2722-0A09-4C9C-82C9-4B28B23D4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EF939F8-57A8-4FD3-B939-3ED998F21221}"/>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6" name="Alatunnisteen paikkamerkki 5">
            <a:extLst>
              <a:ext uri="{FF2B5EF4-FFF2-40B4-BE49-F238E27FC236}">
                <a16:creationId xmlns:a16="http://schemas.microsoft.com/office/drawing/2014/main" id="{B2089311-960C-4849-8009-526A9127259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C19C39C-94AB-47AA-80EB-3DCEC291170B}"/>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70743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0B994B-2C73-4CF1-AEF8-F841A12D041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4F39688C-6B3E-439D-AFD6-7E606675C6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542DC2E3-1E87-445F-8B90-EDAA8F0C4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22915F4-EEC8-422D-95EB-41D3254A26BC}"/>
              </a:ext>
            </a:extLst>
          </p:cNvPr>
          <p:cNvSpPr>
            <a:spLocks noGrp="1"/>
          </p:cNvSpPr>
          <p:nvPr>
            <p:ph type="dt" sz="half" idx="10"/>
          </p:nvPr>
        </p:nvSpPr>
        <p:spPr/>
        <p:txBody>
          <a:bodyPr/>
          <a:lstStyle/>
          <a:p>
            <a:fld id="{E7FB0A5E-8C66-4E6D-A3D6-4543EAC146FC}" type="datetimeFigureOut">
              <a:rPr lang="fi-FI" smtClean="0"/>
              <a:t>27.4.2022</a:t>
            </a:fld>
            <a:endParaRPr lang="fi-FI"/>
          </a:p>
        </p:txBody>
      </p:sp>
      <p:sp>
        <p:nvSpPr>
          <p:cNvPr id="6" name="Alatunnisteen paikkamerkki 5">
            <a:extLst>
              <a:ext uri="{FF2B5EF4-FFF2-40B4-BE49-F238E27FC236}">
                <a16:creationId xmlns:a16="http://schemas.microsoft.com/office/drawing/2014/main" id="{A46F5FB3-143A-4996-8FE7-4C6BE250598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B9FA93F-495C-493A-BC15-C6B824CF9773}"/>
              </a:ext>
            </a:extLst>
          </p:cNvPr>
          <p:cNvSpPr>
            <a:spLocks noGrp="1"/>
          </p:cNvSpPr>
          <p:nvPr>
            <p:ph type="sldNum" sz="quarter" idx="12"/>
          </p:nvPr>
        </p:nvSpPr>
        <p:spPr/>
        <p:txBody>
          <a:bodyPr/>
          <a:lstStyle/>
          <a:p>
            <a:fld id="{509D6830-3158-4F33-AE87-AA6A204120F4}" type="slidenum">
              <a:rPr lang="fi-FI" smtClean="0"/>
              <a:t>‹#›</a:t>
            </a:fld>
            <a:endParaRPr lang="fi-FI"/>
          </a:p>
        </p:txBody>
      </p:sp>
    </p:spTree>
    <p:extLst>
      <p:ext uri="{BB962C8B-B14F-4D97-AF65-F5344CB8AC3E}">
        <p14:creationId xmlns:p14="http://schemas.microsoft.com/office/powerpoint/2010/main" val="73546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FC4AF6AD-D32A-40DC-9057-2E5A82E9C7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D69BD6B7-0410-430F-9572-A1CA7ABB2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6BDBB64-63D2-4BF9-8350-9129FEDBB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B0A5E-8C66-4E6D-A3D6-4543EAC146FC}" type="datetimeFigureOut">
              <a:rPr lang="fi-FI" smtClean="0"/>
              <a:t>27.4.2022</a:t>
            </a:fld>
            <a:endParaRPr lang="fi-FI"/>
          </a:p>
        </p:txBody>
      </p:sp>
      <p:sp>
        <p:nvSpPr>
          <p:cNvPr id="5" name="Alatunnisteen paikkamerkki 4">
            <a:extLst>
              <a:ext uri="{FF2B5EF4-FFF2-40B4-BE49-F238E27FC236}">
                <a16:creationId xmlns:a16="http://schemas.microsoft.com/office/drawing/2014/main" id="{7EFC5D33-4260-4BCC-AF34-AC77B8F971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99EC4AD-3DD8-4B98-BAEF-4BF0E9323B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D6830-3158-4F33-AE87-AA6A204120F4}" type="slidenum">
              <a:rPr lang="fi-FI" smtClean="0"/>
              <a:t>‹#›</a:t>
            </a:fld>
            <a:endParaRPr lang="fi-FI"/>
          </a:p>
        </p:txBody>
      </p:sp>
    </p:spTree>
    <p:extLst>
      <p:ext uri="{BB962C8B-B14F-4D97-AF65-F5344CB8AC3E}">
        <p14:creationId xmlns:p14="http://schemas.microsoft.com/office/powerpoint/2010/main" val="3145111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7B3F37-FAFC-4FE8-99C1-C81CA62E26A8}"/>
              </a:ext>
            </a:extLst>
          </p:cNvPr>
          <p:cNvSpPr>
            <a:spLocks noGrp="1"/>
          </p:cNvSpPr>
          <p:nvPr>
            <p:ph type="ctrTitle"/>
          </p:nvPr>
        </p:nvSpPr>
        <p:spPr>
          <a:xfrm>
            <a:off x="836529" y="1082336"/>
            <a:ext cx="10518942" cy="1765332"/>
          </a:xfrm>
        </p:spPr>
        <p:txBody>
          <a:bodyPr>
            <a:normAutofit/>
          </a:bodyPr>
          <a:lstStyle/>
          <a:p>
            <a:pPr algn="l"/>
            <a:r>
              <a:rPr lang="fi-FI" sz="6000" dirty="0">
                <a:solidFill>
                  <a:schemeClr val="bg1"/>
                </a:solidFill>
                <a:latin typeface="VAG Rounded Std Thin" panose="020F0802020204020204" pitchFamily="34" charset="0"/>
              </a:rPr>
              <a:t>Järjestöt mukaan hyvinvointialueiden strategioihin</a:t>
            </a:r>
            <a:endParaRPr lang="fi-FI" dirty="0"/>
          </a:p>
        </p:txBody>
      </p:sp>
      <p:sp>
        <p:nvSpPr>
          <p:cNvPr id="3" name="Alaotsikko 2">
            <a:extLst>
              <a:ext uri="{FF2B5EF4-FFF2-40B4-BE49-F238E27FC236}">
                <a16:creationId xmlns:a16="http://schemas.microsoft.com/office/drawing/2014/main" id="{99DF0676-FCE9-4925-8564-AAD7DAA5FB98}"/>
              </a:ext>
            </a:extLst>
          </p:cNvPr>
          <p:cNvSpPr>
            <a:spLocks noGrp="1"/>
          </p:cNvSpPr>
          <p:nvPr>
            <p:ph type="subTitle" idx="1"/>
          </p:nvPr>
        </p:nvSpPr>
        <p:spPr>
          <a:xfrm>
            <a:off x="836529" y="3429000"/>
            <a:ext cx="9339208" cy="1765331"/>
          </a:xfrm>
        </p:spPr>
        <p:txBody>
          <a:bodyPr vert="horz" lIns="91440" tIns="45720" rIns="91440" bIns="45720" rtlCol="0" anchor="t">
            <a:normAutofit/>
          </a:bodyPr>
          <a:lstStyle/>
          <a:p>
            <a:pPr algn="l"/>
            <a:r>
              <a:rPr lang="fi-FI" sz="2000" dirty="0" err="1">
                <a:solidFill>
                  <a:schemeClr val="bg1"/>
                </a:solidFill>
                <a:latin typeface="VAG Rounded Std Thin"/>
              </a:rPr>
              <a:t>SOSTEn</a:t>
            </a:r>
            <a:r>
              <a:rPr lang="fi-FI" sz="2000" dirty="0">
                <a:solidFill>
                  <a:schemeClr val="bg1"/>
                </a:solidFill>
                <a:latin typeface="VAG Rounded Std Thin"/>
              </a:rPr>
              <a:t> ja </a:t>
            </a:r>
            <a:r>
              <a:rPr lang="fi-FI" sz="2000" dirty="0" err="1">
                <a:solidFill>
                  <a:schemeClr val="bg1"/>
                </a:solidFill>
                <a:latin typeface="VAG Rounded Std Thin"/>
              </a:rPr>
              <a:t>Fountain</a:t>
            </a:r>
            <a:r>
              <a:rPr lang="fi-FI" sz="2000" dirty="0">
                <a:solidFill>
                  <a:schemeClr val="bg1"/>
                </a:solidFill>
                <a:latin typeface="VAG Rounded Std Thin"/>
              </a:rPr>
              <a:t> Park Oy:n aivoriihi järjestöille 02/2022</a:t>
            </a:r>
            <a:br>
              <a:rPr lang="fi-FI" sz="4400" dirty="0">
                <a:latin typeface="VAG Rounded Std Thin" panose="020F0802020204020204" pitchFamily="34" charset="0"/>
              </a:rPr>
            </a:br>
            <a:endParaRPr lang="fi-FI" sz="2800" dirty="0">
              <a:solidFill>
                <a:schemeClr val="bg1"/>
              </a:solidFill>
              <a:latin typeface="VAG Rounded Std Thin" panose="020F0802020204020204" pitchFamily="34" charset="0"/>
            </a:endParaRPr>
          </a:p>
        </p:txBody>
      </p:sp>
      <p:pic>
        <p:nvPicPr>
          <p:cNvPr id="4" name="Kuva 3">
            <a:extLst>
              <a:ext uri="{FF2B5EF4-FFF2-40B4-BE49-F238E27FC236}">
                <a16:creationId xmlns:a16="http://schemas.microsoft.com/office/drawing/2014/main" id="{E074AA1D-04C9-443E-B7D1-1C4567F028C7}"/>
              </a:ext>
            </a:extLst>
          </p:cNvPr>
          <p:cNvPicPr>
            <a:picLocks noChangeAspect="1"/>
          </p:cNvPicPr>
          <p:nvPr/>
        </p:nvPicPr>
        <p:blipFill>
          <a:blip r:embed="rId2"/>
          <a:stretch>
            <a:fillRect/>
          </a:stretch>
        </p:blipFill>
        <p:spPr>
          <a:xfrm>
            <a:off x="526967" y="296419"/>
            <a:ext cx="11138066" cy="6265162"/>
          </a:xfrm>
          <a:prstGeom prst="rect">
            <a:avLst/>
          </a:prstGeom>
        </p:spPr>
      </p:pic>
    </p:spTree>
    <p:extLst>
      <p:ext uri="{BB962C8B-B14F-4D97-AF65-F5344CB8AC3E}">
        <p14:creationId xmlns:p14="http://schemas.microsoft.com/office/powerpoint/2010/main" val="264779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4327B93C-B7F7-4953-9BE7-8610C91CB2BC}"/>
              </a:ext>
            </a:extLst>
          </p:cNvPr>
          <p:cNvSpPr>
            <a:spLocks noGrp="1"/>
          </p:cNvSpPr>
          <p:nvPr>
            <p:ph type="title"/>
          </p:nvPr>
        </p:nvSpPr>
        <p:spPr/>
        <p:txBody>
          <a:bodyPr/>
          <a:lstStyle/>
          <a:p>
            <a:r>
              <a:rPr lang="fi-FI" dirty="0"/>
              <a:t>Kymenlaakson hyvinvointialueen strategiavalmistelu</a:t>
            </a:r>
          </a:p>
        </p:txBody>
      </p:sp>
      <p:sp>
        <p:nvSpPr>
          <p:cNvPr id="5" name="Sisällön paikkamerkki 4">
            <a:extLst>
              <a:ext uri="{FF2B5EF4-FFF2-40B4-BE49-F238E27FC236}">
                <a16:creationId xmlns:a16="http://schemas.microsoft.com/office/drawing/2014/main" id="{8ACAF334-7785-4A66-8A52-E377F5B2605F}"/>
              </a:ext>
            </a:extLst>
          </p:cNvPr>
          <p:cNvSpPr>
            <a:spLocks noGrp="1"/>
          </p:cNvSpPr>
          <p:nvPr>
            <p:ph idx="1"/>
          </p:nvPr>
        </p:nvSpPr>
        <p:spPr/>
        <p:txBody>
          <a:bodyPr/>
          <a:lstStyle/>
          <a:p>
            <a:r>
              <a:rPr lang="fi-FI" dirty="0"/>
              <a:t>Hyvinvointialuestrategian valmistelu aloitettu työryhmässä (31.3.22), jossa </a:t>
            </a:r>
            <a:r>
              <a:rPr lang="fi-FI" dirty="0" err="1"/>
              <a:t>Kymsoten</a:t>
            </a:r>
            <a:r>
              <a:rPr lang="fi-FI" dirty="0"/>
              <a:t> johtoa sekä luottamushenkilöitä</a:t>
            </a:r>
          </a:p>
          <a:p>
            <a:r>
              <a:rPr lang="fi-FI" dirty="0"/>
              <a:t>Työryhmä vastaa strategian valmistelusta kevään 2022 aikana</a:t>
            </a:r>
          </a:p>
          <a:p>
            <a:r>
              <a:rPr lang="fi-FI" dirty="0"/>
              <a:t>Strategiavalmistelun työskentelyä fasilitoi NHG</a:t>
            </a:r>
          </a:p>
          <a:p>
            <a:r>
              <a:rPr lang="fi-FI" dirty="0"/>
              <a:t>Strategiavalmistelussa määritellään </a:t>
            </a:r>
            <a:r>
              <a:rPr lang="fi-FI" dirty="0" err="1"/>
              <a:t>HVA:en</a:t>
            </a:r>
            <a:r>
              <a:rPr lang="fi-FI" dirty="0"/>
              <a:t> visio, missio, arvot ja tavoitteet </a:t>
            </a:r>
          </a:p>
          <a:p>
            <a:r>
              <a:rPr lang="fi-FI" dirty="0"/>
              <a:t>Hyvinvointialuestrategian iltakoulu luottamushenkilöille 28.4.</a:t>
            </a:r>
          </a:p>
          <a:p>
            <a:r>
              <a:rPr lang="fi-FI" dirty="0"/>
              <a:t>Strategiat (hyvinvointialuestrategia ja palvelustrategia) viedään valtuustolle päätettäväksi kesäkuun valtuustoon</a:t>
            </a:r>
          </a:p>
          <a:p>
            <a:endParaRPr lang="fi-FI" dirty="0"/>
          </a:p>
        </p:txBody>
      </p:sp>
    </p:spTree>
    <p:extLst>
      <p:ext uri="{BB962C8B-B14F-4D97-AF65-F5344CB8AC3E}">
        <p14:creationId xmlns:p14="http://schemas.microsoft.com/office/powerpoint/2010/main" val="72267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descr="Koostekuva, joka on tehty SOSTEn ja Fountain Park Oy:n aivoriihessä kerätyn materiaalin pohjalta. Kuvan otsikko on ihmislähtöisyyttä, elinvoimaa ja osallisuutta hyvinvointialueille. &#10;&#10;Otsikon alle on tiivistetty ensin järjestöjen merkitys ihmisille: järjestöt tiivistävät yhteiskunnan turvaverkkoa, edistävät ennaltaehkäisevää työtä, lisäävät ihmisten osallisuutta ja tuovat erityisosaamista hyvinvointialueelle.&#10;&#10;Toiseksi ylimmällä rivillä kerrotaan, miten hyvinvointialueet saavat järjestöjen osaamisen käyttöönsä. Hyvinvointialueet saavat järjestöjen osaamisen käyttöönsä ottamalla järjestöjen asiantuntemuksen osaksi palveluiden tuottamista ja kehittämistä, tunnistamalla järjestöt hyvinvointialueen strategiakirjauksissa ja ottamalla järjestöt mukaan hoitopolkuihin.&#10;&#10;Kolmanneksi alimmalla rivillä kerrotaan, miten järjestöt pidetään elinvoimaisina. Ne pidetään elinvoimaisina avustuksilla, selkeillä yhteistyön ja kumppanuuden toimintatavoilla sekä nimeämällä taho vastaamaan tiedonkulusta ja yhteistyöstä järjestöjen kanssa.&#10;&#10;Alimmalla rivillä on tiedot: &#10;&#10;Lähde: SOSTEn ja Fountain Park Oy:n aivoriihi helmikuussa 2022. Osallistumisia 464, joista neljä ryhmävastauksia. Vähintään yksi vastaus kaikilta hyvinvointialueilta ja Helsingistä. Vastanneista 46 prosenttia kertoi järjestönsä toimivan valtakunnallisesti.">
            <a:extLst>
              <a:ext uri="{FF2B5EF4-FFF2-40B4-BE49-F238E27FC236}">
                <a16:creationId xmlns:a16="http://schemas.microsoft.com/office/drawing/2014/main" id="{80CE9F18-F094-4591-B06F-4EF8F8D0C092}"/>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59041529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69</Words>
  <Application>Microsoft Office PowerPoint</Application>
  <PresentationFormat>Laajakuva</PresentationFormat>
  <Paragraphs>9</Paragraphs>
  <Slides>3</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vt:i4>
      </vt:variant>
    </vt:vector>
  </HeadingPairs>
  <TitlesOfParts>
    <vt:vector size="8" baseType="lpstr">
      <vt:lpstr>Arial</vt:lpstr>
      <vt:lpstr>Calibri</vt:lpstr>
      <vt:lpstr>Calibri Light</vt:lpstr>
      <vt:lpstr>VAG Rounded Std Thin</vt:lpstr>
      <vt:lpstr>Office-teema</vt:lpstr>
      <vt:lpstr>Järjestöt mukaan hyvinvointialueiden strategioihin</vt:lpstr>
      <vt:lpstr>Kymenlaakson hyvinvointialueen strategiavalmistelu</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Järjestöt mukaan hyvinvointialueiden strategioihin</dc:title>
  <dc:creator>Henna Hovi</dc:creator>
  <cp:lastModifiedBy>Henna Hovi</cp:lastModifiedBy>
  <cp:revision>1</cp:revision>
  <dcterms:created xsi:type="dcterms:W3CDTF">2022-04-27T09:29:41Z</dcterms:created>
  <dcterms:modified xsi:type="dcterms:W3CDTF">2022-04-27T12:05:37Z</dcterms:modified>
</cp:coreProperties>
</file>